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81" r:id="rId4"/>
    <p:sldId id="282" r:id="rId5"/>
    <p:sldId id="3943" r:id="rId6"/>
    <p:sldId id="3958" r:id="rId7"/>
    <p:sldId id="3959" r:id="rId8"/>
    <p:sldId id="3947" r:id="rId9"/>
    <p:sldId id="283" r:id="rId10"/>
    <p:sldId id="3949" r:id="rId11"/>
    <p:sldId id="3951" r:id="rId12"/>
    <p:sldId id="3952" r:id="rId13"/>
    <p:sldId id="284" r:id="rId14"/>
    <p:sldId id="3953" r:id="rId15"/>
    <p:sldId id="3955" r:id="rId16"/>
    <p:sldId id="3957" r:id="rId17"/>
    <p:sldId id="3956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UTM Avenida" panose="02040603050506020204" pitchFamily="18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UTM Guanine" panose="02040603050506020204" pitchFamily="18" charset="0"/>
      <p:regular r:id="rId26"/>
    </p:embeddedFont>
    <p:embeddedFont>
      <p:font typeface="UTM Showcard" panose="02040603050506020204" pitchFamily="18" charset="0"/>
      <p:regular r:id="rId27"/>
    </p:embeddedFont>
    <p:embeddedFont>
      <p:font typeface="UTM Soraya" panose="02040603050506020204" pitchFamily="18" charset="0"/>
      <p:regular r:id="rId28"/>
    </p:embeddedFont>
    <p:embeddedFont>
      <p:font typeface="UVN Bach Tuyet Nang" panose="02090907080705020403" pitchFamily="18" charset="0"/>
      <p:regular r:id="rId29"/>
      <p:italic r:id="rId30"/>
    </p:embeddedFont>
    <p:embeddedFont>
      <p:font typeface="UVN Minh Map" panose="00000400000000000000" pitchFamily="2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FF"/>
    <a:srgbClr val="D5ECFF"/>
    <a:srgbClr val="FFE7FF"/>
    <a:srgbClr val="9CC9E6"/>
    <a:srgbClr val="CCFFCC"/>
    <a:srgbClr val="FF6600"/>
    <a:srgbClr val="01569E"/>
    <a:srgbClr val="3FB1E7"/>
    <a:srgbClr val="055C37"/>
    <a:srgbClr val="B2F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6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6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6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0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97A215-7684-4019-B683-A30CAC1A697E}"/>
              </a:ext>
            </a:extLst>
          </p:cNvPr>
          <p:cNvGrpSpPr/>
          <p:nvPr userDrawn="1"/>
        </p:nvGrpSpPr>
        <p:grpSpPr>
          <a:xfrm>
            <a:off x="676404" y="1039661"/>
            <a:ext cx="7766137" cy="3244240"/>
            <a:chOff x="676404" y="1039661"/>
            <a:chExt cx="7766137" cy="324424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912EBADD-A64E-43DC-8D9C-DBE84E63DEB7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57DF4C5E-85B5-43E5-96BE-6F4CB3995DD0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1768972-EA2E-4A35-82AC-399D9239A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544" r="2663" b="-272"/>
          <a:stretch/>
        </p:blipFill>
        <p:spPr>
          <a:xfrm>
            <a:off x="6624640" y="1478644"/>
            <a:ext cx="3372753" cy="5379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6F257-D72B-4A95-B0B3-7DDEE07AFC79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C03E9-11BE-494D-A594-D5D30B27D5BB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2CBDBD-5E9E-4A71-A081-E530BFEB2062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E0A15-3FBA-4A40-A176-4D1AEBFDE842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41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BE0DD-F2F3-410D-8261-464F43AC4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E5AD1-C732-487A-875A-3D7F76F9222C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50B6A-FCB3-4798-8341-151F14C132B2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107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&#10;&#10;Description automatically generated">
            <a:extLst>
              <a:ext uri="{FF2B5EF4-FFF2-40B4-BE49-F238E27FC236}">
                <a16:creationId xmlns:a16="http://schemas.microsoft.com/office/drawing/2014/main" id="{1E07A321-F72A-45DC-94A9-63534C13A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E5FCB-9A39-446C-A7D1-84880B29A66C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10DC8-27FD-4D9A-8116-993AB12B2C77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147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D972D8-308E-45E7-A027-D555BD1779E2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B929B-106F-4703-A60B-DA588260B640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77916" y="863847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DC7AF7-823B-4EED-A890-7200769E9C4C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4DFAD-526B-45D1-96FC-8EA26671F6C9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251574" y="633813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756912" y="1102584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C09FF-B85C-47AC-8B81-517D2A5EA5A3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547C3-17AE-4A46-9066-E3E78F51CFB3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38827" y="7893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CD6D7B-4A2D-45EE-A150-E3A4B8A0742F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83DBB-4C2C-4BD4-A862-184593EA3F85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E539F-2823-48DE-98B6-7AAB840D5807}"/>
              </a:ext>
            </a:extLst>
          </p:cNvPr>
          <p:cNvSpPr txBox="1"/>
          <p:nvPr userDrawn="1"/>
        </p:nvSpPr>
        <p:spPr>
          <a:xfrm>
            <a:off x="0" y="0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228EB-1947-4B6B-9461-DB04C5100283}"/>
              </a:ext>
            </a:extLst>
          </p:cNvPr>
          <p:cNvSpPr txBox="1"/>
          <p:nvPr userDrawn="1"/>
        </p:nvSpPr>
        <p:spPr>
          <a:xfrm>
            <a:off x="11652300" y="6488668"/>
            <a:ext cx="53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TM Avenida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FAC79D-1A2D-4C44-ADB5-A4CAE8F90E9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9077" y="10681635"/>
            <a:ext cx="1327658" cy="114695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BD1983-94BC-40C3-9A70-451E0041B7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723" y="-6844365"/>
            <a:ext cx="1327658" cy="11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4" r:id="rId4"/>
    <p:sldLayoutId id="2147483652" r:id="rId5"/>
    <p:sldLayoutId id="2147483658" r:id="rId6"/>
    <p:sldLayoutId id="2147483660" r:id="rId7"/>
    <p:sldLayoutId id="2147483657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A6F9C3-0FB2-4A33-BBA6-E5B21B924470}"/>
              </a:ext>
            </a:extLst>
          </p:cNvPr>
          <p:cNvSpPr/>
          <p:nvPr/>
        </p:nvSpPr>
        <p:spPr>
          <a:xfrm>
            <a:off x="2892328" y="3429000"/>
            <a:ext cx="3181611" cy="54354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UTM Soraya" panose="02040603050506020204" pitchFamily="18" charset="0"/>
                <a:ea typeface="字魂27号-布丁体" panose="00000500000000000000" pitchFamily="2" charset="-122"/>
              </a:rPr>
              <a:t>LỚP 4</a:t>
            </a:r>
            <a:endParaRPr lang="zh-CN" altLang="en-US" sz="3600" b="1" dirty="0">
              <a:solidFill>
                <a:schemeClr val="bg1"/>
              </a:solidFill>
              <a:latin typeface="UTM Soraya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7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82000976-D9BD-4AB3-B165-DC2FAD6D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6025" y="7219950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EF4E64-C2D0-47D6-9B73-B46B64418B90}"/>
              </a:ext>
            </a:extLst>
          </p:cNvPr>
          <p:cNvGrpSpPr/>
          <p:nvPr/>
        </p:nvGrpSpPr>
        <p:grpSpPr>
          <a:xfrm>
            <a:off x="-721360" y="2691890"/>
            <a:ext cx="10595113" cy="576262"/>
            <a:chOff x="679793" y="4024525"/>
            <a:chExt cx="10047815" cy="351742"/>
          </a:xfrm>
        </p:grpSpPr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E3F8B935-7A3D-4A33-9321-CDC055477D71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20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8800" spc="13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MÔN TOÁN</a:t>
              </a:r>
              <a:endParaRPr lang="en-US" sz="8800" u="none" spc="13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DA9A80-9C04-4CE8-B34C-58EE04C97B32}"/>
                </a:ext>
              </a:extLst>
            </p:cNvPr>
            <p:cNvSpPr txBox="1"/>
            <p:nvPr/>
          </p:nvSpPr>
          <p:spPr>
            <a:xfrm>
              <a:off x="2362923" y="4024525"/>
              <a:ext cx="6505045" cy="320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8800" spc="130">
                  <a:solidFill>
                    <a:srgbClr val="FFF63D"/>
                  </a:solidFill>
                  <a:latin typeface="UTM Showcard" panose="02040603050506020204" pitchFamily="18" charset="0"/>
                </a:rPr>
                <a:t>MÔN TOÁN</a:t>
              </a:r>
              <a:endParaRPr lang="en-US" sz="8800" u="none" spc="130" dirty="0">
                <a:solidFill>
                  <a:srgbClr val="FFF63D"/>
                </a:solidFill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0572C6F-7194-4610-A0BE-4F7252021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" y="275377"/>
            <a:ext cx="10261599" cy="64633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>
                <a:solidFill>
                  <a:srgbClr val="002060"/>
                </a:solidFill>
                <a:latin typeface="UTM Avo" panose="02040603050506020204" pitchFamily="18" charset="0"/>
              </a:rPr>
              <a:t>Bài 2: Viết giá trị của biểu thức vào ô trống:</a:t>
            </a:r>
            <a:r>
              <a:rPr lang="en-US" altLang="en-US" sz="360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</p:txBody>
      </p:sp>
      <p:graphicFrame>
        <p:nvGraphicFramePr>
          <p:cNvPr id="4" name="Group 5">
            <a:extLst>
              <a:ext uri="{FF2B5EF4-FFF2-40B4-BE49-F238E27FC236}">
                <a16:creationId xmlns:a16="http://schemas.microsoft.com/office/drawing/2014/main" id="{D3F7AAAD-3B33-43B5-857F-3C8273DBA2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56071"/>
              </p:ext>
            </p:extLst>
          </p:nvPr>
        </p:nvGraphicFramePr>
        <p:xfrm>
          <a:off x="2425710" y="1524000"/>
          <a:ext cx="6982215" cy="2599153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2860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7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UTM Avo" panose="020406030505060202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2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UTM Avo" panose="02040603050506020204" pitchFamily="18" charset="0"/>
                        </a:rPr>
                        <a:t>m x 78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19">
            <a:extLst>
              <a:ext uri="{FF2B5EF4-FFF2-40B4-BE49-F238E27FC236}">
                <a16:creationId xmlns:a16="http://schemas.microsoft.com/office/drawing/2014/main" id="{2C714041-9702-42F9-B922-95AF8D9D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3866" y="2781801"/>
            <a:ext cx="647869" cy="10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46B0AF50-BA8F-44B1-A6D2-983C521B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31" y="4790946"/>
            <a:ext cx="2879460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A. 243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616BD9DB-8AA6-4D45-853C-655FD55B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60" y="4755892"/>
            <a:ext cx="2879460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B. 234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6093F44-F8E1-4A54-A8DC-255AA69C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89" y="4790946"/>
            <a:ext cx="2879460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C. 81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B778C58-F2D8-48EE-B3D2-CE875B9A1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070" y="2916028"/>
            <a:ext cx="2879460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234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 descr="A bouquet of pink roses&#10;&#10;Description automatically generated with low confidence">
            <a:extLst>
              <a:ext uri="{FF2B5EF4-FFF2-40B4-BE49-F238E27FC236}">
                <a16:creationId xmlns:a16="http://schemas.microsoft.com/office/drawing/2014/main" id="{A107FBF6-CD72-4904-957A-EF0EF765F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596">
            <a:off x="7731991" y="1359564"/>
            <a:ext cx="3413992" cy="34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6" grpId="0" animBg="1" autoUpdateAnimBg="0"/>
      <p:bldP spid="6" grpId="1" animBg="1"/>
      <p:bldP spid="7" grpId="0" animBg="1" autoUpdateAnimBg="0"/>
      <p:bldP spid="7" grpId="1" animBg="1"/>
      <p:bldP spid="8" grpId="0" animBg="1"/>
      <p:bldP spid="8" grpId="1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0572C6F-7194-4610-A0BE-4F7252021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" y="275377"/>
            <a:ext cx="10261599" cy="64633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>
                <a:solidFill>
                  <a:srgbClr val="002060"/>
                </a:solidFill>
                <a:latin typeface="UTM Avo" panose="02040603050506020204" pitchFamily="18" charset="0"/>
              </a:rPr>
              <a:t>Bài 2: Viết giá trị của biểu thức vào ô trống:</a:t>
            </a:r>
            <a:r>
              <a:rPr lang="en-US" altLang="en-US" sz="360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</p:txBody>
      </p:sp>
      <p:graphicFrame>
        <p:nvGraphicFramePr>
          <p:cNvPr id="4" name="Group 5">
            <a:extLst>
              <a:ext uri="{FF2B5EF4-FFF2-40B4-BE49-F238E27FC236}">
                <a16:creationId xmlns:a16="http://schemas.microsoft.com/office/drawing/2014/main" id="{D3F7AAAD-3B33-43B5-857F-3C8273DBA2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071830"/>
              </p:ext>
            </p:extLst>
          </p:nvPr>
        </p:nvGraphicFramePr>
        <p:xfrm>
          <a:off x="2448232" y="1469727"/>
          <a:ext cx="7295536" cy="2624148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2988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2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UTM Avo" panose="020406030505060202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2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UTM Avo" panose="02040603050506020204" pitchFamily="18" charset="0"/>
                        </a:rPr>
                        <a:t>m x 78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19">
            <a:extLst>
              <a:ext uri="{FF2B5EF4-FFF2-40B4-BE49-F238E27FC236}">
                <a16:creationId xmlns:a16="http://schemas.microsoft.com/office/drawing/2014/main" id="{2C714041-9702-42F9-B922-95AF8D9D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9169" y="2888470"/>
            <a:ext cx="647869" cy="10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46B0AF50-BA8F-44B1-A6D2-983C521B1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02" y="4751918"/>
            <a:ext cx="2879460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A. 243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616BD9DB-8AA6-4D45-853C-655FD55B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476" y="4735191"/>
            <a:ext cx="3408641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C.2340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6093F44-F8E1-4A54-A8DC-255AA69C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098" y="4735191"/>
            <a:ext cx="3408641" cy="1015663"/>
          </a:xfrm>
          <a:prstGeom prst="rect">
            <a:avLst/>
          </a:prstGeom>
          <a:solidFill>
            <a:srgbClr val="D5E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B. 2430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B778C58-F2D8-48EE-B3D2-CE875B9A1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009" y="2921168"/>
            <a:ext cx="2879460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2340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07FBF6-CD72-4904-957A-EF0EF765F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7809">
            <a:off x="7944606" y="1185075"/>
            <a:ext cx="3688111" cy="36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9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6" grpId="0" animBg="1" autoUpdateAnimBg="0"/>
      <p:bldP spid="6" grpId="1" animBg="1"/>
      <p:bldP spid="7" grpId="0" animBg="1" autoUpdateAnimBg="0"/>
      <p:bldP spid="7" grpId="1" animBg="1"/>
      <p:bldP spid="8" grpId="0" animBg="1"/>
      <p:bldP spid="8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13209-9A96-47B7-82B7-EE800AE7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3895" y="1117599"/>
            <a:ext cx="4249723" cy="5382983"/>
          </a:xfrm>
          <a:prstGeom prst="rect">
            <a:avLst/>
          </a:prstGeom>
        </p:spPr>
      </p:pic>
      <p:pic>
        <p:nvPicPr>
          <p:cNvPr id="4" name="Picture 3" descr="A bouquet of pink roses&#10;&#10;Description automatically generated with low confidence">
            <a:extLst>
              <a:ext uri="{FF2B5EF4-FFF2-40B4-BE49-F238E27FC236}">
                <a16:creationId xmlns:a16="http://schemas.microsoft.com/office/drawing/2014/main" id="{C7BF6C65-F1AA-4098-92DA-AFFE2C9FB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863">
            <a:off x="2839955" y="3370136"/>
            <a:ext cx="3413992" cy="34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1D50A-DAF8-4881-B6A7-93389FD2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7809">
            <a:off x="3887036" y="3195101"/>
            <a:ext cx="3688111" cy="36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C327B5-4456-4637-9819-D957393DFBB9}"/>
              </a:ext>
            </a:extLst>
          </p:cNvPr>
          <p:cNvGrpSpPr/>
          <p:nvPr/>
        </p:nvGrpSpPr>
        <p:grpSpPr>
          <a:xfrm>
            <a:off x="4372268" y="571918"/>
            <a:ext cx="6042419" cy="3902021"/>
            <a:chOff x="4687228" y="515035"/>
            <a:chExt cx="6042419" cy="39020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75E038-DED9-4F34-B982-816688769FB1}"/>
                </a:ext>
              </a:extLst>
            </p:cNvPr>
            <p:cNvGrpSpPr/>
            <p:nvPr/>
          </p:nvGrpSpPr>
          <p:grpSpPr>
            <a:xfrm>
              <a:off x="4687228" y="826396"/>
              <a:ext cx="5811520" cy="3590660"/>
              <a:chOff x="1215857" y="1285717"/>
              <a:chExt cx="5542855" cy="3487515"/>
            </a:xfrm>
          </p:grpSpPr>
          <p:pic>
            <p:nvPicPr>
              <p:cNvPr id="3" name="图片 7">
                <a:extLst>
                  <a:ext uri="{FF2B5EF4-FFF2-40B4-BE49-F238E27FC236}">
                    <a16:creationId xmlns:a16="http://schemas.microsoft.com/office/drawing/2014/main" id="{5DFDDCF4-9B9D-467C-9D4B-97616C0DA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" r="553"/>
              <a:stretch/>
            </p:blipFill>
            <p:spPr>
              <a:xfrm>
                <a:off x="1215857" y="1285717"/>
                <a:ext cx="5542855" cy="3487515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E5BAB5-1908-4F71-B81A-C62B1F3F8632}"/>
                  </a:ext>
                </a:extLst>
              </p:cNvPr>
              <p:cNvSpPr txBox="1"/>
              <p:nvPr/>
            </p:nvSpPr>
            <p:spPr>
              <a:xfrm>
                <a:off x="1409663" y="2211519"/>
                <a:ext cx="5219589" cy="170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5400">
                    <a:gradFill>
                      <a:gsLst>
                        <a:gs pos="53000">
                          <a:srgbClr val="B05B3B"/>
                        </a:gs>
                        <a:gs pos="38000">
                          <a:srgbClr val="D79771"/>
                        </a:gs>
                        <a:gs pos="71000">
                          <a:srgbClr val="753422"/>
                        </a:gs>
                        <a:gs pos="23000">
                          <a:srgbClr val="753422"/>
                        </a:gs>
                      </a:gsLst>
                      <a:lin ang="16200000" scaled="1"/>
                    </a:gradFill>
                    <a:latin typeface="UTM Showcard" panose="02040603050506020204" pitchFamily="18" charset="0"/>
                  </a:rPr>
                  <a:t>LÀM BÁNH CÙNG TÍ ĐẦU BẾP</a:t>
                </a:r>
              </a:p>
            </p:txBody>
          </p:sp>
        </p:grp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C8FD83A-88CB-4258-A400-01762282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429">
              <a:off x="9004350" y="515035"/>
              <a:ext cx="1725297" cy="1725297"/>
            </a:xfrm>
            <a:prstGeom prst="rect">
              <a:avLst/>
            </a:prstGeom>
          </p:spPr>
        </p:pic>
      </p:grpSp>
      <p:pic>
        <p:nvPicPr>
          <p:cNvPr id="7" name="Picture 6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8431BA97-62E3-4920-B192-592FD3FFC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9375" l="10000" r="90000">
                        <a14:foregroundMark x1="53375" y1="9125" x2="62125" y2="24500"/>
                        <a14:foregroundMark x1="62125" y1="24500" x2="63625" y2="36125"/>
                        <a14:foregroundMark x1="63625" y1="36125" x2="63000" y2="36875"/>
                        <a14:foregroundMark x1="48500" y1="6250" x2="60250" y2="6625"/>
                        <a14:foregroundMark x1="60250" y1="6625" x2="62750" y2="6375"/>
                        <a14:foregroundMark x1="66875" y1="23250" x2="62250" y2="33250"/>
                        <a14:foregroundMark x1="62250" y1="33250" x2="38750" y2="54375"/>
                        <a14:foregroundMark x1="74250" y1="21125" x2="64375" y2="41875"/>
                        <a14:foregroundMark x1="64375" y1="41875" x2="61125" y2="45625"/>
                        <a14:foregroundMark x1="54000" y1="25375" x2="48750" y2="37375"/>
                        <a14:foregroundMark x1="48750" y1="37375" x2="53500" y2="27375"/>
                        <a14:foregroundMark x1="53500" y1="27375" x2="54000" y2="23500"/>
                        <a14:foregroundMark x1="48125" y1="48000" x2="44000" y2="56875"/>
                        <a14:foregroundMark x1="44000" y1="56875" x2="54625" y2="51625"/>
                        <a14:foregroundMark x1="54625" y1="51625" x2="60125" y2="41375"/>
                        <a14:foregroundMark x1="44250" y1="73125" x2="33000" y2="86375"/>
                        <a14:foregroundMark x1="33000" y1="86375" x2="48125" y2="88250"/>
                        <a14:foregroundMark x1="48125" y1="88250" x2="56250" y2="82500"/>
                        <a14:foregroundMark x1="59500" y1="72750" x2="69375" y2="96000"/>
                        <a14:foregroundMark x1="41125" y1="44875" x2="27375" y2="52250"/>
                        <a14:foregroundMark x1="43500" y1="48500" x2="40375" y2="50875"/>
                        <a14:foregroundMark x1="36375" y1="46875" x2="49125" y2="48500"/>
                        <a14:foregroundMark x1="11625" y1="46375" x2="19375" y2="44875"/>
                        <a14:foregroundMark x1="37375" y1="92250" x2="31750" y2="96875"/>
                        <a14:foregroundMark x1="65750" y1="91125" x2="69375" y2="99125"/>
                        <a14:foregroundMark x1="69375" y1="99125" x2="71125" y2="99375"/>
                        <a14:foregroundMark x1="41000" y1="8250" x2="41125" y2="15875"/>
                        <a14:foregroundMark x1="38250" y1="10375" x2="43000" y2="17875"/>
                        <a14:foregroundMark x1="43000" y1="17875" x2="46500" y2="18500"/>
                        <a14:foregroundMark x1="38875" y1="15375" x2="66000" y2="19250"/>
                        <a14:foregroundMark x1="45375" y1="6500" x2="59875" y2="5500"/>
                        <a14:foregroundMark x1="49750" y1="5125" x2="49875" y2="8625"/>
                        <a14:foregroundMark x1="57750" y1="3375" x2="64000" y2="8250"/>
                        <a14:foregroundMark x1="64000" y1="8250" x2="64375" y2="8750"/>
                        <a14:foregroundMark x1="71125" y1="16000" x2="71125" y2="26375"/>
                        <a14:foregroundMark x1="58125" y1="5000" x2="61500" y2="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04" y="2907742"/>
            <a:ext cx="4003378" cy="400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3D56E-56BA-4DF9-879E-49A4C97CC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537" y="1591617"/>
            <a:ext cx="5472583" cy="54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5B3C962-7E54-43D7-A5CB-604D46954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93" y="839524"/>
            <a:ext cx="10092814" cy="207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C00000"/>
                </a:solidFill>
                <a:latin typeface="UTM Avo" panose="02040603050506020204" pitchFamily="18" charset="0"/>
              </a:rPr>
              <a:t>Bài 3: 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Tim người khoẻ mạnh bình thường </a:t>
            </a:r>
            <a:r>
              <a:rPr lang="en-US" altLang="en-US" sz="3000" b="1">
                <a:solidFill>
                  <a:srgbClr val="002060"/>
                </a:solidFill>
                <a:highlight>
                  <a:srgbClr val="FFE7FF"/>
                </a:highlight>
                <a:latin typeface="UTM Avo" panose="02040603050506020204" pitchFamily="18" charset="0"/>
              </a:rPr>
              <a:t>mỗi phút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 đập khoảng </a:t>
            </a:r>
            <a:r>
              <a:rPr lang="en-US" altLang="en-US" sz="3000" b="1">
                <a:solidFill>
                  <a:srgbClr val="002060"/>
                </a:solidFill>
                <a:highlight>
                  <a:srgbClr val="FFE7FF"/>
                </a:highlight>
                <a:latin typeface="UTM Avo" panose="02040603050506020204" pitchFamily="18" charset="0"/>
              </a:rPr>
              <a:t>75 lần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. Hãy tính số lần đập của tim người đó trong 24 giờ.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C936828-28BF-439D-8E5D-644B6ACA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257" y="2694489"/>
            <a:ext cx="713576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Số lần tim người đó đập trong 1 giờ là: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75 x 60 = 4 500 (lần)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Số lần tim người đó đập trong 24 giờ là: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4 500 x 24 = 108 000 (lần)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			Đáp số: 108 000 lần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594B0-C432-4A22-9637-56AFFBFF9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5500" l="6875" r="91875">
                        <a14:foregroundMark x1="27083" y1="16500" x2="28125" y2="35250"/>
                        <a14:foregroundMark x1="28958" y1="15250" x2="20833" y2="19000"/>
                        <a14:foregroundMark x1="20833" y1="19000" x2="14167" y2="24750"/>
                        <a14:foregroundMark x1="25417" y1="15500" x2="22917" y2="26500"/>
                        <a14:foregroundMark x1="22917" y1="26500" x2="26250" y2="17000"/>
                        <a14:foregroundMark x1="26250" y1="17000" x2="15000" y2="24250"/>
                        <a14:foregroundMark x1="15000" y1="24250" x2="14583" y2="26500"/>
                        <a14:foregroundMark x1="23125" y1="9500" x2="17292" y2="22750"/>
                        <a14:foregroundMark x1="17292" y1="22750" x2="19583" y2="36750"/>
                        <a14:foregroundMark x1="19583" y1="36750" x2="23958" y2="36000"/>
                        <a14:foregroundMark x1="31875" y1="12000" x2="28333" y2="21500"/>
                        <a14:foregroundMark x1="28333" y1="21500" x2="28125" y2="21500"/>
                        <a14:foregroundMark x1="25000" y1="10750" x2="37917" y2="13000"/>
                        <a14:foregroundMark x1="37917" y1="13000" x2="38125" y2="13500"/>
                        <a14:foregroundMark x1="25833" y1="4500" x2="33125" y2="12000"/>
                        <a14:foregroundMark x1="33125" y1="12000" x2="35417" y2="17750"/>
                        <a14:foregroundMark x1="18125" y1="15500" x2="12083" y2="28000"/>
                        <a14:foregroundMark x1="12083" y1="28000" x2="12500" y2="29250"/>
                        <a14:foregroundMark x1="14583" y1="32000" x2="26875" y2="52750"/>
                        <a14:foregroundMark x1="26875" y1="52750" x2="28542" y2="54000"/>
                        <a14:foregroundMark x1="29583" y1="23500" x2="36250" y2="29250"/>
                        <a14:foregroundMark x1="39375" y1="28500" x2="42500" y2="29750"/>
                        <a14:foregroundMark x1="35208" y1="45250" x2="37708" y2="31000"/>
                        <a14:foregroundMark x1="34792" y1="48750" x2="42083" y2="80500"/>
                        <a14:foregroundMark x1="43958" y1="55000" x2="46250" y2="72500"/>
                        <a14:foregroundMark x1="47917" y1="74500" x2="52500" y2="90250"/>
                        <a14:foregroundMark x1="52500" y1="90250" x2="52500" y2="91000"/>
                        <a14:foregroundMark x1="58750" y1="77750" x2="46875" y2="93750"/>
                        <a14:foregroundMark x1="44583" y1="82000" x2="46250" y2="94500"/>
                        <a14:foregroundMark x1="35208" y1="67750" x2="31042" y2="81500"/>
                        <a14:foregroundMark x1="39583" y1="78250" x2="30833" y2="86000"/>
                        <a14:foregroundMark x1="44583" y1="82500" x2="38750" y2="85000"/>
                        <a14:foregroundMark x1="30417" y1="72500" x2="26250" y2="79750"/>
                        <a14:foregroundMark x1="26875" y1="73250" x2="25833" y2="74750"/>
                        <a14:foregroundMark x1="26250" y1="80750" x2="28958" y2="95250"/>
                        <a14:foregroundMark x1="28958" y1="95250" x2="29167" y2="95500"/>
                        <a14:foregroundMark x1="27083" y1="62500" x2="31042" y2="66250"/>
                        <a14:foregroundMark x1="26042" y1="63250" x2="23958" y2="66750"/>
                        <a14:foregroundMark x1="34583" y1="86500" x2="30417" y2="93000"/>
                        <a14:foregroundMark x1="91875" y1="44750" x2="91667" y2="49750"/>
                        <a14:foregroundMark x1="10208" y1="20750" x2="12500" y2="27500"/>
                        <a14:foregroundMark x1="12500" y1="13750" x2="12500" y2="13750"/>
                        <a14:foregroundMark x1="13125" y1="13500" x2="20000" y2="12000"/>
                        <a14:foregroundMark x1="14375" y1="12500" x2="20417" y2="12000"/>
                        <a14:foregroundMark x1="16042" y1="11750" x2="20833" y2="11750"/>
                        <a14:foregroundMark x1="17500" y1="11750" x2="20417" y2="12000"/>
                        <a14:foregroundMark x1="14583" y1="13250" x2="7500" y2="19500"/>
                        <a14:foregroundMark x1="7500" y1="19500" x2="7500" y2="19500"/>
                        <a14:foregroundMark x1="9375" y1="18500" x2="6875" y2="24500"/>
                        <a14:foregroundMark x1="7292" y1="26500" x2="13125" y2="30750"/>
                        <a14:foregroundMark x1="12917" y1="31500" x2="11875" y2="36000"/>
                        <a14:foregroundMark x1="12292" y1="40000" x2="13333" y2="43750"/>
                        <a14:foregroundMark x1="30417" y1="5250" x2="38333" y2="7500"/>
                        <a14:foregroundMark x1="38333" y1="7500" x2="42708" y2="16250"/>
                        <a14:foregroundMark x1="42708" y1="16250" x2="32500" y2="20500"/>
                        <a14:foregroundMark x1="32500" y1="20500" x2="34792" y2="25250"/>
                        <a14:foregroundMark x1="25417" y1="68500" x2="32500" y2="69000"/>
                        <a14:foregroundMark x1="25208" y1="62250" x2="23333" y2="64250"/>
                        <a14:foregroundMark x1="24375" y1="64000" x2="23125" y2="67250"/>
                        <a14:foregroundMark x1="23958" y1="63500" x2="23958" y2="68500"/>
                        <a14:foregroundMark x1="25417" y1="6250" x2="22292" y2="10000"/>
                        <a14:foregroundMark x1="22292" y1="10000" x2="22083" y2="10250"/>
                        <a14:foregroundMark x1="17500" y1="11500" x2="20208" y2="12000"/>
                        <a14:foregroundMark x1="17500" y1="11500" x2="21250" y2="11750"/>
                        <a14:foregroundMark x1="20208" y1="11500" x2="17083" y2="11250"/>
                        <a14:foregroundMark x1="17500" y1="10750" x2="20833" y2="11000"/>
                        <a14:foregroundMark x1="36458" y1="6500" x2="40417" y2="9750"/>
                        <a14:foregroundMark x1="40417" y1="9750" x2="42917" y2="14750"/>
                        <a14:foregroundMark x1="42917" y1="14750" x2="42500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4" y="2662534"/>
            <a:ext cx="4096038" cy="34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5B3C962-7E54-43D7-A5CB-604D46954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93" y="839524"/>
            <a:ext cx="10092814" cy="207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C00000"/>
                </a:solidFill>
                <a:latin typeface="UTM Avo" panose="02040603050506020204" pitchFamily="18" charset="0"/>
              </a:rPr>
              <a:t>Bài 3: 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Tim người khoẻ mạnh bình thường </a:t>
            </a:r>
            <a:r>
              <a:rPr lang="en-US" altLang="en-US" sz="3000" b="1">
                <a:solidFill>
                  <a:srgbClr val="002060"/>
                </a:solidFill>
                <a:highlight>
                  <a:srgbClr val="FFE7FF"/>
                </a:highlight>
                <a:latin typeface="UTM Avo" panose="02040603050506020204" pitchFamily="18" charset="0"/>
              </a:rPr>
              <a:t>mỗi phút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 đập khoảng </a:t>
            </a:r>
            <a:r>
              <a:rPr lang="en-US" altLang="en-US" sz="3000" b="1">
                <a:solidFill>
                  <a:srgbClr val="002060"/>
                </a:solidFill>
                <a:highlight>
                  <a:srgbClr val="FFE7FF"/>
                </a:highlight>
                <a:latin typeface="UTM Avo" panose="02040603050506020204" pitchFamily="18" charset="0"/>
              </a:rPr>
              <a:t>75 lần</a:t>
            </a:r>
            <a:r>
              <a:rPr lang="en-US" altLang="en-US" sz="3000" b="1">
                <a:solidFill>
                  <a:srgbClr val="002060"/>
                </a:solidFill>
                <a:latin typeface="UTM Avo" panose="02040603050506020204" pitchFamily="18" charset="0"/>
              </a:rPr>
              <a:t>. Hãy tính số lần đập của tim người đó trong 24 giờ.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8E10D1A-85A2-496F-9391-BE3FE00C2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724" y="2791634"/>
            <a:ext cx="7239000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0"/>
              </a:spcBef>
              <a:buFontTx/>
              <a:buNone/>
              <a:defRPr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/>
              <a:t>Cách</a:t>
            </a:r>
            <a:r>
              <a:rPr lang="en-US" altLang="en-US" dirty="0"/>
              <a:t> 2: </a:t>
            </a:r>
          </a:p>
          <a:p>
            <a:pPr>
              <a:lnSpc>
                <a:spcPct val="100000"/>
              </a:lnSpc>
            </a:pPr>
            <a:r>
              <a:rPr lang="vi-VN" altLang="en-US" dirty="0">
                <a:solidFill>
                  <a:schemeClr val="tx1"/>
                </a:solidFill>
              </a:rPr>
              <a:t>   </a:t>
            </a:r>
            <a:r>
              <a:rPr lang="en-US" altLang="en-US" dirty="0">
                <a:solidFill>
                  <a:schemeClr val="tx1"/>
                </a:solidFill>
              </a:rPr>
              <a:t>24 </a:t>
            </a:r>
            <a:r>
              <a:rPr lang="en-US" altLang="en-US" dirty="0" err="1">
                <a:solidFill>
                  <a:schemeClr val="tx1"/>
                </a:solidFill>
              </a:rPr>
              <a:t>giờ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có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số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phút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là</a:t>
            </a:r>
            <a:r>
              <a:rPr lang="en-US" altLang="en-US" dirty="0">
                <a:solidFill>
                  <a:schemeClr val="tx1"/>
                </a:solidFill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60 x 24 = 1 440 (</a:t>
            </a:r>
            <a:r>
              <a:rPr lang="en-US" altLang="en-US" dirty="0" err="1">
                <a:solidFill>
                  <a:schemeClr val="tx1"/>
                </a:solidFill>
              </a:rPr>
              <a:t>phút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Số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lần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tim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người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đó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đập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trong</a:t>
            </a:r>
            <a:r>
              <a:rPr lang="en-US" altLang="en-US" dirty="0">
                <a:solidFill>
                  <a:schemeClr val="tx1"/>
                </a:solidFill>
              </a:rPr>
              <a:t> 24 </a:t>
            </a:r>
            <a:r>
              <a:rPr lang="en-US" altLang="en-US" dirty="0" err="1">
                <a:solidFill>
                  <a:schemeClr val="tx1"/>
                </a:solidFill>
              </a:rPr>
              <a:t>giờ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là</a:t>
            </a:r>
            <a:r>
              <a:rPr lang="en-US" altLang="en-US" dirty="0">
                <a:solidFill>
                  <a:schemeClr val="tx1"/>
                </a:solidFill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1 440 x 75 = 108 000 (</a:t>
            </a:r>
            <a:r>
              <a:rPr lang="en-US" altLang="en-US" dirty="0" err="1">
                <a:solidFill>
                  <a:schemeClr val="tx1"/>
                </a:solidFill>
              </a:rPr>
              <a:t>lần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			</a:t>
            </a:r>
            <a:r>
              <a:rPr lang="en-US" altLang="en-US" dirty="0" err="1">
                <a:solidFill>
                  <a:schemeClr val="tx1"/>
                </a:solidFill>
              </a:rPr>
              <a:t>Đáp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số</a:t>
            </a:r>
            <a:r>
              <a:rPr lang="en-US" altLang="en-US" dirty="0">
                <a:solidFill>
                  <a:schemeClr val="tx1"/>
                </a:solidFill>
              </a:rPr>
              <a:t>: 108 000 </a:t>
            </a:r>
            <a:r>
              <a:rPr lang="en-US" altLang="en-US" dirty="0" err="1">
                <a:solidFill>
                  <a:schemeClr val="tx1"/>
                </a:solidFill>
              </a:rPr>
              <a:t>lần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F7840-780E-432B-A04F-CA6C55A6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5500" l="6875" r="91875">
                        <a14:foregroundMark x1="27083" y1="16500" x2="28125" y2="35250"/>
                        <a14:foregroundMark x1="28958" y1="15250" x2="20833" y2="19000"/>
                        <a14:foregroundMark x1="20833" y1="19000" x2="14167" y2="24750"/>
                        <a14:foregroundMark x1="25417" y1="15500" x2="22917" y2="26500"/>
                        <a14:foregroundMark x1="22917" y1="26500" x2="26250" y2="17000"/>
                        <a14:foregroundMark x1="26250" y1="17000" x2="15000" y2="24250"/>
                        <a14:foregroundMark x1="15000" y1="24250" x2="14583" y2="26500"/>
                        <a14:foregroundMark x1="23125" y1="9500" x2="17292" y2="22750"/>
                        <a14:foregroundMark x1="17292" y1="22750" x2="19583" y2="36750"/>
                        <a14:foregroundMark x1="19583" y1="36750" x2="23958" y2="36000"/>
                        <a14:foregroundMark x1="31875" y1="12000" x2="28333" y2="21500"/>
                        <a14:foregroundMark x1="28333" y1="21500" x2="28125" y2="21500"/>
                        <a14:foregroundMark x1="25000" y1="10750" x2="37917" y2="13000"/>
                        <a14:foregroundMark x1="37917" y1="13000" x2="38125" y2="13500"/>
                        <a14:foregroundMark x1="25833" y1="4500" x2="33125" y2="12000"/>
                        <a14:foregroundMark x1="33125" y1="12000" x2="35417" y2="17750"/>
                        <a14:foregroundMark x1="18125" y1="15500" x2="12083" y2="28000"/>
                        <a14:foregroundMark x1="12083" y1="28000" x2="12500" y2="29250"/>
                        <a14:foregroundMark x1="14583" y1="32000" x2="26875" y2="52750"/>
                        <a14:foregroundMark x1="26875" y1="52750" x2="28542" y2="54000"/>
                        <a14:foregroundMark x1="29583" y1="23500" x2="36250" y2="29250"/>
                        <a14:foregroundMark x1="39375" y1="28500" x2="42500" y2="29750"/>
                        <a14:foregroundMark x1="35208" y1="45250" x2="37708" y2="31000"/>
                        <a14:foregroundMark x1="34792" y1="48750" x2="42083" y2="80500"/>
                        <a14:foregroundMark x1="43958" y1="55000" x2="46250" y2="72500"/>
                        <a14:foregroundMark x1="47917" y1="74500" x2="52500" y2="90250"/>
                        <a14:foregroundMark x1="52500" y1="90250" x2="52500" y2="91000"/>
                        <a14:foregroundMark x1="58750" y1="77750" x2="46875" y2="93750"/>
                        <a14:foregroundMark x1="44583" y1="82000" x2="46250" y2="94500"/>
                        <a14:foregroundMark x1="35208" y1="67750" x2="31042" y2="81500"/>
                        <a14:foregroundMark x1="39583" y1="78250" x2="30833" y2="86000"/>
                        <a14:foregroundMark x1="44583" y1="82500" x2="38750" y2="85000"/>
                        <a14:foregroundMark x1="30417" y1="72500" x2="26250" y2="79750"/>
                        <a14:foregroundMark x1="26875" y1="73250" x2="25833" y2="74750"/>
                        <a14:foregroundMark x1="26250" y1="80750" x2="28958" y2="95250"/>
                        <a14:foregroundMark x1="28958" y1="95250" x2="29167" y2="95500"/>
                        <a14:foregroundMark x1="27083" y1="62500" x2="31042" y2="66250"/>
                        <a14:foregroundMark x1="26042" y1="63250" x2="23958" y2="66750"/>
                        <a14:foregroundMark x1="34583" y1="86500" x2="30417" y2="93000"/>
                        <a14:foregroundMark x1="91875" y1="44750" x2="91667" y2="49750"/>
                        <a14:foregroundMark x1="10208" y1="20750" x2="12500" y2="27500"/>
                        <a14:foregroundMark x1="12500" y1="13750" x2="12500" y2="13750"/>
                        <a14:foregroundMark x1="13125" y1="13500" x2="20000" y2="12000"/>
                        <a14:foregroundMark x1="14375" y1="12500" x2="20417" y2="12000"/>
                        <a14:foregroundMark x1="16042" y1="11750" x2="20833" y2="11750"/>
                        <a14:foregroundMark x1="17500" y1="11750" x2="20417" y2="12000"/>
                        <a14:foregroundMark x1="14583" y1="13250" x2="7500" y2="19500"/>
                        <a14:foregroundMark x1="7500" y1="19500" x2="7500" y2="19500"/>
                        <a14:foregroundMark x1="9375" y1="18500" x2="6875" y2="24500"/>
                        <a14:foregroundMark x1="7292" y1="26500" x2="13125" y2="30750"/>
                        <a14:foregroundMark x1="12917" y1="31500" x2="11875" y2="36000"/>
                        <a14:foregroundMark x1="12292" y1="40000" x2="13333" y2="43750"/>
                        <a14:foregroundMark x1="30417" y1="5250" x2="38333" y2="7500"/>
                        <a14:foregroundMark x1="38333" y1="7500" x2="42708" y2="16250"/>
                        <a14:foregroundMark x1="42708" y1="16250" x2="32500" y2="20500"/>
                        <a14:foregroundMark x1="32500" y1="20500" x2="34792" y2="25250"/>
                        <a14:foregroundMark x1="25417" y1="68500" x2="32500" y2="69000"/>
                        <a14:foregroundMark x1="25208" y1="62250" x2="23333" y2="64250"/>
                        <a14:foregroundMark x1="24375" y1="64000" x2="23125" y2="67250"/>
                        <a14:foregroundMark x1="23958" y1="63500" x2="23958" y2="68500"/>
                        <a14:foregroundMark x1="25417" y1="6250" x2="22292" y2="10000"/>
                        <a14:foregroundMark x1="22292" y1="10000" x2="22083" y2="10250"/>
                        <a14:foregroundMark x1="17500" y1="11500" x2="20208" y2="12000"/>
                        <a14:foregroundMark x1="17500" y1="11500" x2="21250" y2="11750"/>
                        <a14:foregroundMark x1="20208" y1="11500" x2="17083" y2="11250"/>
                        <a14:foregroundMark x1="17500" y1="10750" x2="20833" y2="11000"/>
                        <a14:foregroundMark x1="36458" y1="6500" x2="40417" y2="9750"/>
                        <a14:foregroundMark x1="40417" y1="9750" x2="42917" y2="14750"/>
                        <a14:foregroundMark x1="42917" y1="14750" x2="42500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48" y="2628737"/>
            <a:ext cx="4096038" cy="34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35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9E4DA8-BE48-4334-9E09-C20982D99993}"/>
              </a:ext>
            </a:extLst>
          </p:cNvPr>
          <p:cNvGrpSpPr/>
          <p:nvPr/>
        </p:nvGrpSpPr>
        <p:grpSpPr>
          <a:xfrm>
            <a:off x="598128" y="1837375"/>
            <a:ext cx="3049638" cy="2216041"/>
            <a:chOff x="399644" y="4466169"/>
            <a:chExt cx="9055197" cy="1352642"/>
          </a:xfrm>
        </p:grpSpPr>
        <p:sp>
          <p:nvSpPr>
            <p:cNvPr id="3" name="TextBox 22">
              <a:extLst>
                <a:ext uri="{FF2B5EF4-FFF2-40B4-BE49-F238E27FC236}">
                  <a16:creationId xmlns:a16="http://schemas.microsoft.com/office/drawing/2014/main" id="{CBFDDA87-64D6-463E-BF22-CB99B9CD04DE}"/>
                </a:ext>
              </a:extLst>
            </p:cNvPr>
            <p:cNvSpPr txBox="1"/>
            <p:nvPr/>
          </p:nvSpPr>
          <p:spPr>
            <a:xfrm>
              <a:off x="399644" y="4466200"/>
              <a:ext cx="9055197" cy="1352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7200" u="none" spc="130">
                  <a:latin typeface="UTM Showcard" panose="02040603050506020204" pitchFamily="18" charset="0"/>
                </a:rPr>
                <a:t>DẶN D</a:t>
              </a:r>
              <a:r>
                <a:rPr lang="en-US" sz="7200" spc="130">
                  <a:latin typeface="UTM Showcard" panose="02040603050506020204" pitchFamily="18" charset="0"/>
                </a:rPr>
                <a:t>Ò</a:t>
              </a:r>
              <a:endParaRPr lang="en-US" sz="7200" u="none" spc="130" dirty="0">
                <a:latin typeface="UTM Showcard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D731A5-2DF2-4C9A-A54D-FB2D04121E50}"/>
                </a:ext>
              </a:extLst>
            </p:cNvPr>
            <p:cNvSpPr txBox="1"/>
            <p:nvPr/>
          </p:nvSpPr>
          <p:spPr>
            <a:xfrm>
              <a:off x="1470351" y="4466169"/>
              <a:ext cx="6505043" cy="1352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7200" u="none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howcard" panose="02040603050506020204" pitchFamily="18" charset="0"/>
                </a:rPr>
                <a:t>DẶN D</a:t>
              </a:r>
              <a:r>
                <a:rPr lang="en-US" sz="7200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howcard" panose="02040603050506020204" pitchFamily="18" charset="0"/>
                </a:rPr>
                <a:t>Ò</a:t>
              </a:r>
              <a:endParaRPr lang="en-US" sz="7200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81BAAA-7A94-4317-B93A-40425E413F2C}"/>
              </a:ext>
            </a:extLst>
          </p:cNvPr>
          <p:cNvSpPr txBox="1"/>
          <p:nvPr/>
        </p:nvSpPr>
        <p:spPr>
          <a:xfrm>
            <a:off x="4109719" y="1668857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UVN Bach Tuyet Nang" panose="02090907080705020403" pitchFamily="18" charset="0"/>
              </a:rPr>
              <a:t>Làm bài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06B0C-D35C-4F5D-8C9D-39C026DC7BF4}"/>
              </a:ext>
            </a:extLst>
          </p:cNvPr>
          <p:cNvSpPr txBox="1"/>
          <p:nvPr/>
        </p:nvSpPr>
        <p:spPr>
          <a:xfrm>
            <a:off x="4039590" y="2945370"/>
            <a:ext cx="4940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UVN Bach Tuyet Nang" panose="02090907080705020403" pitchFamily="18" charset="0"/>
              </a:rPr>
              <a:t>Chuẩn bị bài tt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DA643-A7EB-42F5-8AD2-D9003D81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45" y="4053365"/>
            <a:ext cx="2871869" cy="2804635"/>
          </a:xfrm>
          <a:prstGeom prst="rect">
            <a:avLst/>
          </a:prstGeom>
        </p:spPr>
      </p:pic>
      <p:pic>
        <p:nvPicPr>
          <p:cNvPr id="10" name="Picture 9" descr="A blue and yellow stuffed animal&#10;&#10;Description automatically generated with low confidence">
            <a:extLst>
              <a:ext uri="{FF2B5EF4-FFF2-40B4-BE49-F238E27FC236}">
                <a16:creationId xmlns:a16="http://schemas.microsoft.com/office/drawing/2014/main" id="{668AF58F-4E40-4C67-82B7-3BC24AB4C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67" y="2438298"/>
            <a:ext cx="3389433" cy="44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2">
            <a:extLst>
              <a:ext uri="{FF2B5EF4-FFF2-40B4-BE49-F238E27FC236}">
                <a16:creationId xmlns:a16="http://schemas.microsoft.com/office/drawing/2014/main" id="{56EDE742-D42A-4F5A-AEB8-BFF520F0E3D0}"/>
              </a:ext>
            </a:extLst>
          </p:cNvPr>
          <p:cNvGrpSpPr/>
          <p:nvPr/>
        </p:nvGrpSpPr>
        <p:grpSpPr>
          <a:xfrm>
            <a:off x="-837052" y="3651895"/>
            <a:ext cx="9622964" cy="2083080"/>
            <a:chOff x="-7460828" y="873043"/>
            <a:chExt cx="12976861" cy="2083080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C981D710-974E-46E2-A455-0D2CC8102276}"/>
                </a:ext>
              </a:extLst>
            </p:cNvPr>
            <p:cNvGrpSpPr/>
            <p:nvPr/>
          </p:nvGrpSpPr>
          <p:grpSpPr>
            <a:xfrm>
              <a:off x="-7460828" y="1051494"/>
              <a:ext cx="12976861" cy="1904629"/>
              <a:chOff x="-6293973" y="1203032"/>
              <a:chExt cx="12976861" cy="1904629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6D9AED91-38F1-4F65-ACB2-152EDA861604}"/>
                  </a:ext>
                </a:extLst>
              </p:cNvPr>
              <p:cNvSpPr/>
              <p:nvPr/>
            </p:nvSpPr>
            <p:spPr>
              <a:xfrm>
                <a:off x="-6293973" y="1203032"/>
                <a:ext cx="12976861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115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TẠM BIỆT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5" name="矩形 8">
                <a:extLst>
                  <a:ext uri="{FF2B5EF4-FFF2-40B4-BE49-F238E27FC236}">
                    <a16:creationId xmlns:a16="http://schemas.microsoft.com/office/drawing/2014/main" id="{0151A0FF-1D0F-4A9A-89CC-07AC415F6632}"/>
                  </a:ext>
                </a:extLst>
              </p:cNvPr>
              <p:cNvSpPr/>
              <p:nvPr/>
            </p:nvSpPr>
            <p:spPr>
              <a:xfrm>
                <a:off x="-5562743" y="1245613"/>
                <a:ext cx="11514401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11500" b="1">
                    <a:gradFill>
                      <a:gsLst>
                        <a:gs pos="59000">
                          <a:srgbClr val="4998C4"/>
                        </a:gs>
                        <a:gs pos="22000">
                          <a:schemeClr val="accent1">
                            <a:lumMod val="75000"/>
                          </a:schemeClr>
                        </a:gs>
                        <a:gs pos="60000">
                          <a:srgbClr val="4EA6CD"/>
                        </a:gs>
                        <a:gs pos="83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UTM Showcard" panose="02040603050506020204" pitchFamily="18" charset="0"/>
                  </a:rPr>
                  <a:t>TẠM BIỆT</a:t>
                </a:r>
                <a:endParaRPr lang="zh-CN" altLang="en-US" sz="11500" b="1" dirty="0">
                  <a:gradFill>
                    <a:gsLst>
                      <a:gs pos="59000">
                        <a:srgbClr val="4998C4"/>
                      </a:gs>
                      <a:gs pos="22000">
                        <a:schemeClr val="accent1">
                          <a:lumMod val="75000"/>
                        </a:schemeClr>
                      </a:gs>
                      <a:gs pos="60000">
                        <a:srgbClr val="4EA6CD"/>
                      </a:gs>
                      <a:gs pos="83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821CCED6-6380-40B8-A062-785668DDF437}"/>
                </a:ext>
              </a:extLst>
            </p:cNvPr>
            <p:cNvGrpSpPr/>
            <p:nvPr/>
          </p:nvGrpSpPr>
          <p:grpSpPr>
            <a:xfrm>
              <a:off x="3583560" y="873043"/>
              <a:ext cx="249115" cy="1460151"/>
              <a:chOff x="3771007" y="1083236"/>
              <a:chExt cx="249115" cy="1460151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AE018595-9565-4FB8-9808-05B19C3FD802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249115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endParaRPr lang="zh-CN" altLang="en-US" sz="8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97634648-6CE4-4997-8AA6-A341187F9A9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249115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endParaRPr lang="zh-CN" altLang="en-US" sz="8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9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1EE9E25-BCBC-4D99-AFDA-55E1DA0E3659}"/>
              </a:ext>
            </a:extLst>
          </p:cNvPr>
          <p:cNvSpPr/>
          <p:nvPr/>
        </p:nvSpPr>
        <p:spPr>
          <a:xfrm>
            <a:off x="6673589" y="3512479"/>
            <a:ext cx="195469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  <a:latin typeface="UTM Soraya" panose="02040603050506020204" pitchFamily="18" charset="0"/>
                <a:ea typeface="字魂27号-布丁体" panose="00000500000000000000" pitchFamily="2" charset="-122"/>
              </a:rPr>
              <a:t>TRANG 69-70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UTM Soraya" panose="02040603050506020204" pitchFamily="18" charset="0"/>
              <a:ea typeface="字魂27号-布丁体" panose="00000500000000000000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D2D36-7262-4000-8A64-FB2296359C06}"/>
              </a:ext>
            </a:extLst>
          </p:cNvPr>
          <p:cNvGrpSpPr/>
          <p:nvPr/>
        </p:nvGrpSpPr>
        <p:grpSpPr>
          <a:xfrm>
            <a:off x="694857" y="2610650"/>
            <a:ext cx="5232400" cy="489915"/>
            <a:chOff x="679793" y="4055235"/>
            <a:chExt cx="10047815" cy="299037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76212AB0-68D6-443E-80EC-174780EEA788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98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spc="13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TOÁN</a:t>
              </a:r>
              <a:endParaRPr lang="en-US" sz="7200" u="none" spc="13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87154-5E16-498B-A7D0-6CEB325F3F26}"/>
                </a:ext>
              </a:extLst>
            </p:cNvPr>
            <p:cNvSpPr txBox="1"/>
            <p:nvPr/>
          </p:nvSpPr>
          <p:spPr>
            <a:xfrm>
              <a:off x="2333642" y="4055235"/>
              <a:ext cx="6505044" cy="2985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howcard" panose="02040603050506020204" pitchFamily="18" charset="0"/>
                </a:rPr>
                <a:t>TOÁN</a:t>
              </a:r>
              <a:endParaRPr lang="en-US" sz="7200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AFE5F-EF56-49B0-86E3-12B7BEB0D70C}"/>
              </a:ext>
            </a:extLst>
          </p:cNvPr>
          <p:cNvGrpSpPr/>
          <p:nvPr/>
        </p:nvGrpSpPr>
        <p:grpSpPr>
          <a:xfrm>
            <a:off x="4357418" y="1314194"/>
            <a:ext cx="6676704" cy="2031328"/>
            <a:chOff x="543018" y="4055688"/>
            <a:chExt cx="10184589" cy="1239892"/>
          </a:xfrm>
        </p:grpSpPr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BB01EE30-5D74-4CC6-8B12-E42D1DBE7036}"/>
                </a:ext>
              </a:extLst>
            </p:cNvPr>
            <p:cNvSpPr txBox="1"/>
            <p:nvPr/>
          </p:nvSpPr>
          <p:spPr>
            <a:xfrm>
              <a:off x="679793" y="4055688"/>
              <a:ext cx="10047814" cy="1239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6600" b="1" spc="130">
                  <a:solidFill>
                    <a:srgbClr val="45EBA5"/>
                  </a:solidFill>
                  <a:latin typeface="UVN Minh Map" panose="00000400000000000000" pitchFamily="2" charset="0"/>
                </a:rPr>
                <a:t>LUYỆN TẬP</a:t>
              </a:r>
              <a:endParaRPr lang="en-US" sz="6600" b="1" u="none" spc="130" dirty="0">
                <a:solidFill>
                  <a:srgbClr val="45EBA5"/>
                </a:solidFill>
                <a:latin typeface="UVN Minh Map" panose="000004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E689F7-D9AC-4942-8D3C-8010180DFCE0}"/>
                </a:ext>
              </a:extLst>
            </p:cNvPr>
            <p:cNvSpPr txBox="1"/>
            <p:nvPr/>
          </p:nvSpPr>
          <p:spPr>
            <a:xfrm>
              <a:off x="543018" y="4055689"/>
              <a:ext cx="10047814" cy="12398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6600" b="1" spc="130">
                  <a:solidFill>
                    <a:srgbClr val="055C37"/>
                  </a:solidFill>
                  <a:latin typeface="UVN Minh Map" panose="00000400000000000000" pitchFamily="2" charset="0"/>
                </a:rPr>
                <a:t>LUYỆN TẬP</a:t>
              </a:r>
              <a:endParaRPr lang="en-US" sz="6600" b="1" u="none" spc="130" dirty="0">
                <a:solidFill>
                  <a:srgbClr val="055C37"/>
                </a:solidFill>
                <a:latin typeface="UVN Minh Map" panose="00000400000000000000" pitchFamily="2" charset="0"/>
              </a:endParaRPr>
            </a:p>
          </p:txBody>
        </p:sp>
      </p:grpSp>
      <p:pic>
        <p:nvPicPr>
          <p:cNvPr id="14" name="Picture 13" descr="A picture containing indoor, blue, decorated, colorful&#10;&#10;Description automatically generated">
            <a:extLst>
              <a:ext uri="{FF2B5EF4-FFF2-40B4-BE49-F238E27FC236}">
                <a16:creationId xmlns:a16="http://schemas.microsoft.com/office/drawing/2014/main" id="{32FBB5B8-AE4E-4D70-891D-DC501100A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" y="3628310"/>
            <a:ext cx="4073969" cy="3394974"/>
          </a:xfrm>
          <a:prstGeom prst="rect">
            <a:avLst/>
          </a:prstGeom>
        </p:spPr>
      </p:pic>
      <p:pic>
        <p:nvPicPr>
          <p:cNvPr id="16" name="Picture 15" descr="A picture containing red, indoor, toy, doll&#10;&#10;Description automatically generated">
            <a:extLst>
              <a:ext uri="{FF2B5EF4-FFF2-40B4-BE49-F238E27FC236}">
                <a16:creationId xmlns:a16="http://schemas.microsoft.com/office/drawing/2014/main" id="{B693B3D3-7D51-45F2-92F0-326112F2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207" y="2855236"/>
            <a:ext cx="1914146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D80C7A5-B212-4868-A00E-76808B244506}"/>
              </a:ext>
            </a:extLst>
          </p:cNvPr>
          <p:cNvGrpSpPr/>
          <p:nvPr/>
        </p:nvGrpSpPr>
        <p:grpSpPr>
          <a:xfrm>
            <a:off x="329310" y="2039444"/>
            <a:ext cx="3437870" cy="1268361"/>
            <a:chOff x="404726" y="1779981"/>
            <a:chExt cx="3437870" cy="1268361"/>
          </a:xfrm>
        </p:grpSpPr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645E1AAC-D04A-4AD4-9903-28915AEB0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/>
          </p:blipFill>
          <p:spPr>
            <a:xfrm>
              <a:off x="404726" y="1779981"/>
              <a:ext cx="3437870" cy="12683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182503-990C-465D-A71A-02105FF8ABD3}"/>
                </a:ext>
              </a:extLst>
            </p:cNvPr>
            <p:cNvSpPr txBox="1"/>
            <p:nvPr/>
          </p:nvSpPr>
          <p:spPr>
            <a:xfrm>
              <a:off x="855758" y="2060218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>
                  <a:solidFill>
                    <a:srgbClr val="C00000"/>
                  </a:solidFill>
                  <a:latin typeface="UTM Showcard" panose="02040603050506020204" pitchFamily="18" charset="0"/>
                </a:rPr>
                <a:t>Tí họa sĩ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C74E1F-98D3-47FD-94BD-58A867132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17" y="3112609"/>
            <a:ext cx="4080294" cy="37242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146CAA-7B9C-46ED-B2AE-AEA6E9CEA1A2}"/>
              </a:ext>
            </a:extLst>
          </p:cNvPr>
          <p:cNvGrpSpPr/>
          <p:nvPr/>
        </p:nvGrpSpPr>
        <p:grpSpPr>
          <a:xfrm>
            <a:off x="4117109" y="1578399"/>
            <a:ext cx="3801343" cy="1268361"/>
            <a:chOff x="586548" y="1779981"/>
            <a:chExt cx="3801343" cy="1268361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AD9CC9F6-4BBF-4BB1-889D-546AC3C4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/>
          </p:blipFill>
          <p:spPr>
            <a:xfrm>
              <a:off x="586548" y="1779981"/>
              <a:ext cx="3801343" cy="12683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F32DCF-C95E-41F6-8D41-E0A7523D3652}"/>
                </a:ext>
              </a:extLst>
            </p:cNvPr>
            <p:cNvSpPr txBox="1"/>
            <p:nvPr/>
          </p:nvSpPr>
          <p:spPr>
            <a:xfrm>
              <a:off x="855758" y="2060218"/>
              <a:ext cx="32816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>
                  <a:solidFill>
                    <a:srgbClr val="FF5CC7"/>
                  </a:solidFill>
                  <a:latin typeface="UTM Showcard" panose="02040603050506020204" pitchFamily="18" charset="0"/>
                </a:rPr>
                <a:t>Tí cô nương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E8D600-CC81-4D10-9D96-02C8B47EE90B}"/>
              </a:ext>
            </a:extLst>
          </p:cNvPr>
          <p:cNvGrpSpPr/>
          <p:nvPr/>
        </p:nvGrpSpPr>
        <p:grpSpPr>
          <a:xfrm>
            <a:off x="8057399" y="1880224"/>
            <a:ext cx="3437870" cy="1268361"/>
            <a:chOff x="404726" y="1779981"/>
            <a:chExt cx="3437870" cy="1268361"/>
          </a:xfrm>
        </p:grpSpPr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0B1536B3-E498-4AF7-8249-6451E8B24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/>
          </p:blipFill>
          <p:spPr>
            <a:xfrm>
              <a:off x="404726" y="1779981"/>
              <a:ext cx="3437870" cy="12683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73B716-49F1-4D66-A9CE-75A96F2D1DD6}"/>
                </a:ext>
              </a:extLst>
            </p:cNvPr>
            <p:cNvSpPr txBox="1"/>
            <p:nvPr/>
          </p:nvSpPr>
          <p:spPr>
            <a:xfrm>
              <a:off x="660760" y="2107459"/>
              <a:ext cx="29258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>
                  <a:solidFill>
                    <a:srgbClr val="FF6600"/>
                  </a:solidFill>
                  <a:latin typeface="UTM Showcard" panose="02040603050506020204" pitchFamily="18" charset="0"/>
                </a:rPr>
                <a:t>Tí đầu bếp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12E32FA-0502-403E-9AF0-35B503FC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4679" y="2752281"/>
            <a:ext cx="3431784" cy="3437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75B6D-DD09-4CBF-B5E8-9F8AF84E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8764" y="2774437"/>
            <a:ext cx="4269017" cy="4269017"/>
          </a:xfrm>
          <a:prstGeom prst="rect">
            <a:avLst/>
          </a:prstGeom>
        </p:spPr>
      </p:pic>
      <p:grpSp>
        <p:nvGrpSpPr>
          <p:cNvPr id="29" name="组合 12">
            <a:extLst>
              <a:ext uri="{FF2B5EF4-FFF2-40B4-BE49-F238E27FC236}">
                <a16:creationId xmlns:a16="http://schemas.microsoft.com/office/drawing/2014/main" id="{AC22184A-02C3-494B-875C-496F36DB5612}"/>
              </a:ext>
            </a:extLst>
          </p:cNvPr>
          <p:cNvGrpSpPr/>
          <p:nvPr/>
        </p:nvGrpSpPr>
        <p:grpSpPr>
          <a:xfrm>
            <a:off x="1530295" y="15908"/>
            <a:ext cx="9622964" cy="1388612"/>
            <a:chOff x="-7460828" y="873043"/>
            <a:chExt cx="12976861" cy="1388612"/>
          </a:xfrm>
        </p:grpSpPr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id="{385346FB-F789-4197-9874-434A43767513}"/>
                </a:ext>
              </a:extLst>
            </p:cNvPr>
            <p:cNvGrpSpPr/>
            <p:nvPr/>
          </p:nvGrpSpPr>
          <p:grpSpPr>
            <a:xfrm>
              <a:off x="-7460828" y="1051494"/>
              <a:ext cx="12976861" cy="1210161"/>
              <a:chOff x="-6293973" y="1203032"/>
              <a:chExt cx="12976861" cy="1210161"/>
            </a:xfrm>
          </p:grpSpPr>
          <p:sp>
            <p:nvSpPr>
              <p:cNvPr id="36" name="矩形 7">
                <a:extLst>
                  <a:ext uri="{FF2B5EF4-FFF2-40B4-BE49-F238E27FC236}">
                    <a16:creationId xmlns:a16="http://schemas.microsoft.com/office/drawing/2014/main" id="{017CBEE9-A9BB-47D1-BBA2-DBC697D626D6}"/>
                  </a:ext>
                </a:extLst>
              </p:cNvPr>
              <p:cNvSpPr/>
              <p:nvPr/>
            </p:nvSpPr>
            <p:spPr>
              <a:xfrm>
                <a:off x="-6293973" y="1203032"/>
                <a:ext cx="1297686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72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LÀNG XÌ TRUM</a:t>
                </a:r>
                <a:endParaRPr lang="zh-CN" altLang="en-US" sz="72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7" name="矩形 8">
                <a:extLst>
                  <a:ext uri="{FF2B5EF4-FFF2-40B4-BE49-F238E27FC236}">
                    <a16:creationId xmlns:a16="http://schemas.microsoft.com/office/drawing/2014/main" id="{5C2E75C2-04BF-439B-9238-F6C8AFB4EE60}"/>
                  </a:ext>
                </a:extLst>
              </p:cNvPr>
              <p:cNvSpPr/>
              <p:nvPr/>
            </p:nvSpPr>
            <p:spPr>
              <a:xfrm>
                <a:off x="-5562743" y="1212864"/>
                <a:ext cx="1151440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7200" b="1">
                    <a:gradFill>
                      <a:gsLst>
                        <a:gs pos="59000">
                          <a:srgbClr val="4998C4"/>
                        </a:gs>
                        <a:gs pos="22000">
                          <a:schemeClr val="accent1">
                            <a:lumMod val="75000"/>
                          </a:schemeClr>
                        </a:gs>
                        <a:gs pos="60000">
                          <a:srgbClr val="4EA6CD"/>
                        </a:gs>
                        <a:gs pos="83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UTM Showcard" panose="02040603050506020204" pitchFamily="18" charset="0"/>
                  </a:rPr>
                  <a:t>LÀNG XÌ TRUM</a:t>
                </a:r>
                <a:endParaRPr lang="zh-CN" altLang="en-US" sz="7200" b="1" dirty="0">
                  <a:gradFill>
                    <a:gsLst>
                      <a:gs pos="59000">
                        <a:srgbClr val="4998C4"/>
                      </a:gs>
                      <a:gs pos="22000">
                        <a:schemeClr val="accent1">
                          <a:lumMod val="75000"/>
                        </a:schemeClr>
                      </a:gs>
                      <a:gs pos="60000">
                        <a:srgbClr val="4EA6CD"/>
                      </a:gs>
                      <a:gs pos="83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endParaRPr>
              </a:p>
            </p:txBody>
          </p:sp>
        </p:grpSp>
        <p:grpSp>
          <p:nvGrpSpPr>
            <p:cNvPr id="33" name="组合 9">
              <a:extLst>
                <a:ext uri="{FF2B5EF4-FFF2-40B4-BE49-F238E27FC236}">
                  <a16:creationId xmlns:a16="http://schemas.microsoft.com/office/drawing/2014/main" id="{9994C906-BECD-49C2-A310-B224DFB1B577}"/>
                </a:ext>
              </a:extLst>
            </p:cNvPr>
            <p:cNvGrpSpPr/>
            <p:nvPr/>
          </p:nvGrpSpPr>
          <p:grpSpPr>
            <a:xfrm>
              <a:off x="3583560" y="873043"/>
              <a:ext cx="249115" cy="1029264"/>
              <a:chOff x="3771007" y="1083236"/>
              <a:chExt cx="249115" cy="1029264"/>
            </a:xfrm>
          </p:grpSpPr>
          <p:sp>
            <p:nvSpPr>
              <p:cNvPr id="34" name="矩形 10">
                <a:extLst>
                  <a:ext uri="{FF2B5EF4-FFF2-40B4-BE49-F238E27FC236}">
                    <a16:creationId xmlns:a16="http://schemas.microsoft.com/office/drawing/2014/main" id="{FB171B6C-6434-43ED-8E02-B18283502B45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24911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endParaRPr lang="zh-CN" altLang="en-US" sz="6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5" name="矩形 11">
                <a:extLst>
                  <a:ext uri="{FF2B5EF4-FFF2-40B4-BE49-F238E27FC236}">
                    <a16:creationId xmlns:a16="http://schemas.microsoft.com/office/drawing/2014/main" id="{D0C31A21-1C96-429A-AB00-73DBFE9BABE6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24911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endParaRPr lang="zh-CN" altLang="en-US" sz="60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11E5A60-D61F-43F5-9631-D3D4FFC120CB}"/>
              </a:ext>
            </a:extLst>
          </p:cNvPr>
          <p:cNvSpPr txBox="1"/>
          <p:nvPr/>
        </p:nvSpPr>
        <p:spPr>
          <a:xfrm>
            <a:off x="5886450" y="4133850"/>
            <a:ext cx="47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5ECFF"/>
                </a:solidFill>
                <a:latin typeface="UTM Avenida" panose="02040603050506020204" pitchFamily="18" charset="0"/>
              </a:rPr>
              <a:t>KTUS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F886AB-A3B4-4AA1-8CB3-26FF23E96D55}"/>
              </a:ext>
            </a:extLst>
          </p:cNvPr>
          <p:cNvSpPr txBox="1"/>
          <p:nvPr/>
        </p:nvSpPr>
        <p:spPr>
          <a:xfrm>
            <a:off x="9486900" y="4610100"/>
            <a:ext cx="45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UTM Avenida" panose="02040603050506020204" pitchFamily="18" charset="0"/>
              </a:rPr>
              <a:t>KTTS</a:t>
            </a:r>
          </a:p>
        </p:txBody>
      </p:sp>
    </p:spTree>
    <p:extLst>
      <p:ext uri="{BB962C8B-B14F-4D97-AF65-F5344CB8AC3E}">
        <p14:creationId xmlns:p14="http://schemas.microsoft.com/office/powerpoint/2010/main" val="128950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5E038-DED9-4F34-B982-816688769FB1}"/>
              </a:ext>
            </a:extLst>
          </p:cNvPr>
          <p:cNvGrpSpPr/>
          <p:nvPr/>
        </p:nvGrpSpPr>
        <p:grpSpPr>
          <a:xfrm>
            <a:off x="3870961" y="904240"/>
            <a:ext cx="7591400" cy="5560353"/>
            <a:chOff x="-780345" y="-896306"/>
            <a:chExt cx="7240451" cy="5400627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5DFDDCF4-9B9D-467C-9D4B-97616C0DA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42" b="-3980"/>
            <a:stretch/>
          </p:blipFill>
          <p:spPr>
            <a:xfrm>
              <a:off x="-780345" y="-896306"/>
              <a:ext cx="7240451" cy="54006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E5BAB5-1908-4F71-B81A-C62B1F3F8632}"/>
                </a:ext>
              </a:extLst>
            </p:cNvPr>
            <p:cNvSpPr txBox="1"/>
            <p:nvPr/>
          </p:nvSpPr>
          <p:spPr>
            <a:xfrm>
              <a:off x="507272" y="761276"/>
              <a:ext cx="466521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UTM Showcard" panose="02040603050506020204" pitchFamily="18" charset="0"/>
                </a:rPr>
                <a:t>Tìm </a:t>
              </a:r>
              <a:r>
                <a:rPr lang="en-US" sz="5400">
                  <a:solidFill>
                    <a:srgbClr val="00B050"/>
                  </a:solidFill>
                  <a:latin typeface="UTM Showcard" panose="02040603050506020204" pitchFamily="18" charset="0"/>
                </a:rPr>
                <a:t>màu</a:t>
              </a:r>
              <a:r>
                <a:rPr lang="en-US" sz="5400">
                  <a:solidFill>
                    <a:srgbClr val="C0000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5400">
                  <a:solidFill>
                    <a:srgbClr val="FFFF00"/>
                  </a:solidFill>
                  <a:latin typeface="UTM Showcard" panose="02040603050506020204" pitchFamily="18" charset="0"/>
                </a:rPr>
                <a:t>cho</a:t>
              </a:r>
              <a:r>
                <a:rPr lang="en-US" sz="5400">
                  <a:solidFill>
                    <a:srgbClr val="C0000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5400">
                  <a:solidFill>
                    <a:srgbClr val="3FB1E7"/>
                  </a:solidFill>
                  <a:latin typeface="UTM Showcard" panose="02040603050506020204" pitchFamily="18" charset="0"/>
                </a:rPr>
                <a:t>Tí</a:t>
              </a:r>
              <a:r>
                <a:rPr lang="en-US" sz="5400">
                  <a:solidFill>
                    <a:srgbClr val="C0000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5400">
                  <a:solidFill>
                    <a:srgbClr val="7030A0"/>
                  </a:solidFill>
                  <a:latin typeface="UTM Showcard" panose="02040603050506020204" pitchFamily="18" charset="0"/>
                </a:rPr>
                <a:t>họa</a:t>
              </a:r>
              <a:r>
                <a:rPr lang="en-US" sz="5400">
                  <a:solidFill>
                    <a:srgbClr val="C00000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5400">
                  <a:solidFill>
                    <a:srgbClr val="FF6600"/>
                  </a:solidFill>
                  <a:latin typeface="UTM Showcard" panose="02040603050506020204" pitchFamily="18" charset="0"/>
                </a:rPr>
                <a:t>sĩ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D3D56E-56BA-4DF9-879E-49A4C97CC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49" y="2104104"/>
            <a:ext cx="4884971" cy="483624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DEBB61-9942-49B8-A6A6-061ADC61C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9760" y="2917960"/>
            <a:ext cx="2559104" cy="3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11934" y="1043940"/>
          <a:ext cx="41774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5480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838869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832091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</a:tblGrid>
              <a:tr h="6463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1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7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73725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8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6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1002481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71078" y="69878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94816" y="938769"/>
            <a:ext cx="3126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55C37"/>
                </a:solidFill>
                <a:latin typeface="UTM Avo" panose="02040603050506020204" pitchFamily="18" charset="0"/>
              </a:rPr>
              <a:t>a</a:t>
            </a:r>
            <a:r>
              <a:rPr lang="en-US" sz="4400" b="1">
                <a:solidFill>
                  <a:srgbClr val="055C37"/>
                </a:solidFill>
                <a:latin typeface="UTM Avo" panose="02040603050506020204" pitchFamily="18" charset="0"/>
              </a:rPr>
              <a:t>) 17 x 86</a:t>
            </a:r>
            <a:endParaRPr lang="en-US" sz="4400" b="1" dirty="0">
              <a:solidFill>
                <a:srgbClr val="055C37"/>
              </a:solidFill>
              <a:latin typeface="UTM Avo" panose="0204060305050602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267589" y="4429681"/>
            <a:ext cx="2504866" cy="23193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984844" y="883124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404462" y="1413699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" b="-1302"/>
          <a:stretch/>
        </p:blipFill>
        <p:spPr>
          <a:xfrm flipH="1">
            <a:off x="9791941" y="3093058"/>
            <a:ext cx="2400059" cy="3764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32940-AF9C-46A4-B646-7792B6C8050C}"/>
              </a:ext>
            </a:extLst>
          </p:cNvPr>
          <p:cNvSpPr txBox="1"/>
          <p:nvPr/>
        </p:nvSpPr>
        <p:spPr>
          <a:xfrm>
            <a:off x="7182087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482B1-5204-4270-B606-472CB244F407}"/>
              </a:ext>
            </a:extLst>
          </p:cNvPr>
          <p:cNvSpPr txBox="1"/>
          <p:nvPr/>
        </p:nvSpPr>
        <p:spPr>
          <a:xfrm>
            <a:off x="6323511" y="3426975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1185-257A-496E-A8A4-35B7C863F7CA}"/>
              </a:ext>
            </a:extLst>
          </p:cNvPr>
          <p:cNvSpPr txBox="1"/>
          <p:nvPr/>
        </p:nvSpPr>
        <p:spPr>
          <a:xfrm>
            <a:off x="7140880" y="3429000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87C37-F8B3-481B-AE25-7CCC57626922}"/>
              </a:ext>
            </a:extLst>
          </p:cNvPr>
          <p:cNvSpPr txBox="1"/>
          <p:nvPr/>
        </p:nvSpPr>
        <p:spPr>
          <a:xfrm>
            <a:off x="7998790" y="3409769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DAB28-789F-488B-AE8E-802D4AE02D47}"/>
              </a:ext>
            </a:extLst>
          </p:cNvPr>
          <p:cNvSpPr txBox="1"/>
          <p:nvPr/>
        </p:nvSpPr>
        <p:spPr>
          <a:xfrm>
            <a:off x="6381099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22D6B7-794B-4E1D-9B5D-EF1AE7982052}"/>
              </a:ext>
            </a:extLst>
          </p:cNvPr>
          <p:cNvSpPr txBox="1"/>
          <p:nvPr/>
        </p:nvSpPr>
        <p:spPr>
          <a:xfrm>
            <a:off x="5559066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888001-C206-4610-A220-EC7823D9F177}"/>
              </a:ext>
            </a:extLst>
          </p:cNvPr>
          <p:cNvCxnSpPr>
            <a:cxnSpLocks/>
          </p:cNvCxnSpPr>
          <p:nvPr/>
        </p:nvCxnSpPr>
        <p:spPr>
          <a:xfrm>
            <a:off x="4511934" y="5098280"/>
            <a:ext cx="42486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413011-F4C2-4E54-90A1-49DDF0C17CA7}"/>
              </a:ext>
            </a:extLst>
          </p:cNvPr>
          <p:cNvSpPr txBox="1"/>
          <p:nvPr/>
        </p:nvSpPr>
        <p:spPr>
          <a:xfrm>
            <a:off x="5610261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D8AF4-ECE6-46E6-8AE7-BF110727A48F}"/>
              </a:ext>
            </a:extLst>
          </p:cNvPr>
          <p:cNvSpPr txBox="1"/>
          <p:nvPr/>
        </p:nvSpPr>
        <p:spPr>
          <a:xfrm>
            <a:off x="6401387" y="5064043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89363-24F3-4278-B37D-016008279437}"/>
              </a:ext>
            </a:extLst>
          </p:cNvPr>
          <p:cNvSpPr txBox="1"/>
          <p:nvPr/>
        </p:nvSpPr>
        <p:spPr>
          <a:xfrm>
            <a:off x="7218756" y="5066068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71F6B-0251-4CDF-BDAA-3CEBDA6C8287}"/>
              </a:ext>
            </a:extLst>
          </p:cNvPr>
          <p:cNvSpPr txBox="1"/>
          <p:nvPr/>
        </p:nvSpPr>
        <p:spPr>
          <a:xfrm>
            <a:off x="8076666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00928F-9890-47C6-BC5B-0437209BA1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3" r="1" b="50000"/>
          <a:stretch/>
        </p:blipFill>
        <p:spPr>
          <a:xfrm>
            <a:off x="1820812" y="4646827"/>
            <a:ext cx="2386686" cy="23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11934" y="1043940"/>
          <a:ext cx="41774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5480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838869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832091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</a:tblGrid>
              <a:tr h="6463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kern="1200">
                          <a:solidFill>
                            <a:srgbClr val="01569E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</a:t>
                      </a:r>
                      <a:endParaRPr lang="en-US" sz="6000" b="1" kern="1200" dirty="0">
                        <a:solidFill>
                          <a:srgbClr val="01569E"/>
                        </a:solidFill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2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8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73725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9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1002481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kern="120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71078" y="69878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94815" y="938769"/>
            <a:ext cx="3915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Avo" panose="02040603050506020204" pitchFamily="18" charset="0"/>
              </a:rPr>
              <a:t>b) 428 x 39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267589" y="4429681"/>
            <a:ext cx="2504866" cy="23193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984844" y="883124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404462" y="1413699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" b="-1302"/>
          <a:stretch/>
        </p:blipFill>
        <p:spPr>
          <a:xfrm flipH="1">
            <a:off x="9791941" y="3093058"/>
            <a:ext cx="2400059" cy="3764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32940-AF9C-46A4-B646-7792B6C8050C}"/>
              </a:ext>
            </a:extLst>
          </p:cNvPr>
          <p:cNvSpPr txBox="1"/>
          <p:nvPr/>
        </p:nvSpPr>
        <p:spPr>
          <a:xfrm>
            <a:off x="7182087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482B1-5204-4270-B606-472CB244F407}"/>
              </a:ext>
            </a:extLst>
          </p:cNvPr>
          <p:cNvSpPr txBox="1"/>
          <p:nvPr/>
        </p:nvSpPr>
        <p:spPr>
          <a:xfrm>
            <a:off x="6323511" y="3426975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1185-257A-496E-A8A4-35B7C863F7CA}"/>
              </a:ext>
            </a:extLst>
          </p:cNvPr>
          <p:cNvSpPr txBox="1"/>
          <p:nvPr/>
        </p:nvSpPr>
        <p:spPr>
          <a:xfrm>
            <a:off x="7140880" y="3429000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87C37-F8B3-481B-AE25-7CCC57626922}"/>
              </a:ext>
            </a:extLst>
          </p:cNvPr>
          <p:cNvSpPr txBox="1"/>
          <p:nvPr/>
        </p:nvSpPr>
        <p:spPr>
          <a:xfrm>
            <a:off x="7998790" y="3409769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DAB28-789F-488B-AE8E-802D4AE02D47}"/>
              </a:ext>
            </a:extLst>
          </p:cNvPr>
          <p:cNvSpPr txBox="1"/>
          <p:nvPr/>
        </p:nvSpPr>
        <p:spPr>
          <a:xfrm>
            <a:off x="6330299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888001-C206-4610-A220-EC7823D9F177}"/>
              </a:ext>
            </a:extLst>
          </p:cNvPr>
          <p:cNvCxnSpPr>
            <a:cxnSpLocks/>
          </p:cNvCxnSpPr>
          <p:nvPr/>
        </p:nvCxnSpPr>
        <p:spPr>
          <a:xfrm>
            <a:off x="4511934" y="5098280"/>
            <a:ext cx="42486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413011-F4C2-4E54-90A1-49DDF0C17CA7}"/>
              </a:ext>
            </a:extLst>
          </p:cNvPr>
          <p:cNvSpPr txBox="1"/>
          <p:nvPr/>
        </p:nvSpPr>
        <p:spPr>
          <a:xfrm>
            <a:off x="5610261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D8AF4-ECE6-46E6-8AE7-BF110727A48F}"/>
              </a:ext>
            </a:extLst>
          </p:cNvPr>
          <p:cNvSpPr txBox="1"/>
          <p:nvPr/>
        </p:nvSpPr>
        <p:spPr>
          <a:xfrm>
            <a:off x="6350587" y="5064043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89363-24F3-4278-B37D-016008279437}"/>
              </a:ext>
            </a:extLst>
          </p:cNvPr>
          <p:cNvSpPr txBox="1"/>
          <p:nvPr/>
        </p:nvSpPr>
        <p:spPr>
          <a:xfrm>
            <a:off x="7218756" y="5066068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71F6B-0251-4CDF-BDAA-3CEBDA6C8287}"/>
              </a:ext>
            </a:extLst>
          </p:cNvPr>
          <p:cNvSpPr txBox="1"/>
          <p:nvPr/>
        </p:nvSpPr>
        <p:spPr>
          <a:xfrm>
            <a:off x="8076666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8A390D-C9E3-4644-9956-19E77C1AC0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50000"/>
          <a:stretch/>
        </p:blipFill>
        <p:spPr>
          <a:xfrm>
            <a:off x="1878173" y="4507163"/>
            <a:ext cx="2319621" cy="2280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0EA9A6-1A2B-44DD-9783-D4F00AE7B2F6}"/>
              </a:ext>
            </a:extLst>
          </p:cNvPr>
          <p:cNvSpPr txBox="1"/>
          <p:nvPr/>
        </p:nvSpPr>
        <p:spPr>
          <a:xfrm>
            <a:off x="5569951" y="3426975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0FE222-A5DB-449B-B995-A059F279401F}"/>
              </a:ext>
            </a:extLst>
          </p:cNvPr>
          <p:cNvSpPr txBox="1"/>
          <p:nvPr/>
        </p:nvSpPr>
        <p:spPr>
          <a:xfrm>
            <a:off x="5579354" y="4246070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70740-E215-4C1D-871A-F3709E556FA2}"/>
              </a:ext>
            </a:extLst>
          </p:cNvPr>
          <p:cNvSpPr txBox="1"/>
          <p:nvPr/>
        </p:nvSpPr>
        <p:spPr>
          <a:xfrm>
            <a:off x="4850480" y="4276550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E75BFA-844F-4958-8FAB-837E5541135D}"/>
              </a:ext>
            </a:extLst>
          </p:cNvPr>
          <p:cNvSpPr txBox="1"/>
          <p:nvPr/>
        </p:nvSpPr>
        <p:spPr>
          <a:xfrm>
            <a:off x="4880282" y="5008601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3939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11934" y="1043940"/>
          <a:ext cx="41774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5480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835480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838869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832091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</a:tblGrid>
              <a:tr h="6463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kern="1200">
                          <a:solidFill>
                            <a:srgbClr val="01569E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6000" b="1" kern="1200" dirty="0">
                        <a:solidFill>
                          <a:srgbClr val="01569E"/>
                        </a:solidFill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6000" b="1" kern="1200">
                          <a:solidFill>
                            <a:srgbClr val="01569E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en-US" sz="6000" b="1" kern="1200" dirty="0">
                        <a:solidFill>
                          <a:srgbClr val="01569E"/>
                        </a:solidFill>
                        <a:latin typeface="UTM Avo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5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7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73725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2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1569E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endParaRPr lang="en-US" sz="6000" b="1" dirty="0">
                        <a:solidFill>
                          <a:srgbClr val="01569E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1002481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71078" y="69878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65098" y="976962"/>
            <a:ext cx="4401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UTM Avo" panose="02040603050506020204" pitchFamily="18" charset="0"/>
              </a:rPr>
              <a:t>c) 2057 x 23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267589" y="4429681"/>
            <a:ext cx="2504866" cy="23193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720684" y="1299940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88062" y="1715538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" b="-1302"/>
          <a:stretch/>
        </p:blipFill>
        <p:spPr>
          <a:xfrm flipH="1">
            <a:off x="9791941" y="3093058"/>
            <a:ext cx="2400059" cy="3764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32940-AF9C-46A4-B646-7792B6C8050C}"/>
              </a:ext>
            </a:extLst>
          </p:cNvPr>
          <p:cNvSpPr txBox="1"/>
          <p:nvPr/>
        </p:nvSpPr>
        <p:spPr>
          <a:xfrm>
            <a:off x="7121127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482B1-5204-4270-B606-472CB244F407}"/>
              </a:ext>
            </a:extLst>
          </p:cNvPr>
          <p:cNvSpPr txBox="1"/>
          <p:nvPr/>
        </p:nvSpPr>
        <p:spPr>
          <a:xfrm>
            <a:off x="6323511" y="3426975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1185-257A-496E-A8A4-35B7C863F7CA}"/>
              </a:ext>
            </a:extLst>
          </p:cNvPr>
          <p:cNvSpPr txBox="1"/>
          <p:nvPr/>
        </p:nvSpPr>
        <p:spPr>
          <a:xfrm>
            <a:off x="7140880" y="3429000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87C37-F8B3-481B-AE25-7CCC57626922}"/>
              </a:ext>
            </a:extLst>
          </p:cNvPr>
          <p:cNvSpPr txBox="1"/>
          <p:nvPr/>
        </p:nvSpPr>
        <p:spPr>
          <a:xfrm>
            <a:off x="7998790" y="3409769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DAB28-789F-488B-AE8E-802D4AE02D47}"/>
              </a:ext>
            </a:extLst>
          </p:cNvPr>
          <p:cNvSpPr txBox="1"/>
          <p:nvPr/>
        </p:nvSpPr>
        <p:spPr>
          <a:xfrm>
            <a:off x="6350619" y="425360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888001-C206-4610-A220-EC7823D9F177}"/>
              </a:ext>
            </a:extLst>
          </p:cNvPr>
          <p:cNvCxnSpPr>
            <a:cxnSpLocks/>
          </p:cNvCxnSpPr>
          <p:nvPr/>
        </p:nvCxnSpPr>
        <p:spPr>
          <a:xfrm>
            <a:off x="4511934" y="5098280"/>
            <a:ext cx="42486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413011-F4C2-4E54-90A1-49DDF0C17CA7}"/>
              </a:ext>
            </a:extLst>
          </p:cNvPr>
          <p:cNvSpPr txBox="1"/>
          <p:nvPr/>
        </p:nvSpPr>
        <p:spPr>
          <a:xfrm>
            <a:off x="5610261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D8AF4-ECE6-46E6-8AE7-BF110727A48F}"/>
              </a:ext>
            </a:extLst>
          </p:cNvPr>
          <p:cNvSpPr txBox="1"/>
          <p:nvPr/>
        </p:nvSpPr>
        <p:spPr>
          <a:xfrm>
            <a:off x="6401387" y="5064043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89363-24F3-4278-B37D-016008279437}"/>
              </a:ext>
            </a:extLst>
          </p:cNvPr>
          <p:cNvSpPr txBox="1"/>
          <p:nvPr/>
        </p:nvSpPr>
        <p:spPr>
          <a:xfrm>
            <a:off x="7218756" y="5066068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71F6B-0251-4CDF-BDAA-3CEBDA6C8287}"/>
              </a:ext>
            </a:extLst>
          </p:cNvPr>
          <p:cNvSpPr txBox="1"/>
          <p:nvPr/>
        </p:nvSpPr>
        <p:spPr>
          <a:xfrm>
            <a:off x="8076666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6F68AF-BBD2-4602-9CE9-03E5A2F0C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0000" r="50000"/>
          <a:stretch/>
        </p:blipFill>
        <p:spPr>
          <a:xfrm>
            <a:off x="1876804" y="4212814"/>
            <a:ext cx="2618961" cy="2575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C725B9-7685-4F36-A20F-DB89AD11041F}"/>
              </a:ext>
            </a:extLst>
          </p:cNvPr>
          <p:cNvSpPr txBox="1"/>
          <p:nvPr/>
        </p:nvSpPr>
        <p:spPr>
          <a:xfrm>
            <a:off x="5501478" y="3426975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4F7243-41F3-4B21-A665-E865A6E0449D}"/>
              </a:ext>
            </a:extLst>
          </p:cNvPr>
          <p:cNvSpPr txBox="1"/>
          <p:nvPr/>
        </p:nvSpPr>
        <p:spPr>
          <a:xfrm>
            <a:off x="5578970" y="4243294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FB6C2-7D34-489A-B2E9-7B1B091D481D}"/>
              </a:ext>
            </a:extLst>
          </p:cNvPr>
          <p:cNvSpPr txBox="1"/>
          <p:nvPr/>
        </p:nvSpPr>
        <p:spPr>
          <a:xfrm>
            <a:off x="4806592" y="4253454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23D7FA-7845-4482-BFA3-8AC4736CA47C}"/>
              </a:ext>
            </a:extLst>
          </p:cNvPr>
          <p:cNvSpPr txBox="1"/>
          <p:nvPr/>
        </p:nvSpPr>
        <p:spPr>
          <a:xfrm>
            <a:off x="4815910" y="5046837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94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D284B-9E44-4108-A526-750FB7EA7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557" y="2200789"/>
            <a:ext cx="4947630" cy="4947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7AB58-2257-4E28-BE6C-8E2F53EF5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50000"/>
          <a:stretch/>
        </p:blipFill>
        <p:spPr>
          <a:xfrm rot="1378539">
            <a:off x="4685971" y="2801047"/>
            <a:ext cx="2333967" cy="2295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FA53C-3E70-4B79-91D1-92D97A9F7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3" r="1" b="50000"/>
          <a:stretch/>
        </p:blipFill>
        <p:spPr>
          <a:xfrm>
            <a:off x="2968759" y="2658396"/>
            <a:ext cx="2386686" cy="231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F69C3-3D08-49F4-80FB-BB5C0F8F7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0000" r="50000"/>
          <a:stretch/>
        </p:blipFill>
        <p:spPr>
          <a:xfrm>
            <a:off x="2968759" y="3874951"/>
            <a:ext cx="2243056" cy="22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C29D16-31A8-4B08-BA39-2EA6A6DF4691}"/>
              </a:ext>
            </a:extLst>
          </p:cNvPr>
          <p:cNvGrpSpPr/>
          <p:nvPr/>
        </p:nvGrpSpPr>
        <p:grpSpPr>
          <a:xfrm>
            <a:off x="1808480" y="680720"/>
            <a:ext cx="6363172" cy="4595882"/>
            <a:chOff x="1361440" y="538480"/>
            <a:chExt cx="6363172" cy="4595882"/>
          </a:xfrm>
        </p:grpSpPr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2A99924-656A-4B57-A87C-B15F27CB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440" y="538480"/>
              <a:ext cx="6363172" cy="45958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A92FB-7331-4A8C-B73D-CB303629BCCD}"/>
                </a:ext>
              </a:extLst>
            </p:cNvPr>
            <p:cNvSpPr txBox="1"/>
            <p:nvPr/>
          </p:nvSpPr>
          <p:spPr>
            <a:xfrm>
              <a:off x="1800171" y="2184126"/>
              <a:ext cx="5485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>
                  <a:gradFill flip="none" rotWithShape="1">
                    <a:gsLst>
                      <a:gs pos="62000">
                        <a:srgbClr val="CA2473"/>
                      </a:gs>
                      <a:gs pos="38000">
                        <a:srgbClr val="E97FB4"/>
                      </a:gs>
                      <a:gs pos="100000">
                        <a:srgbClr val="DF458E"/>
                      </a:gs>
                      <a:gs pos="23000">
                        <a:srgbClr val="CA2473"/>
                      </a:gs>
                    </a:gsLst>
                    <a:lin ang="16200000" scaled="1"/>
                    <a:tileRect/>
                  </a:gradFill>
                  <a:latin typeface="UTM Showcard" panose="02040603050506020204" pitchFamily="18" charset="0"/>
                </a:rPr>
                <a:t>HÁI HOA CÙNG TÍ CÔ NƯƠNG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7A54B2-9404-4B2E-B3F7-7AB9F7435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2246" y="2001520"/>
            <a:ext cx="4850387" cy="485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3B2BD-26DC-46A9-B592-F97C52B47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9318" y="2326366"/>
            <a:ext cx="3351678" cy="51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378</Words>
  <Application>Microsoft Office PowerPoint</Application>
  <PresentationFormat>Widescreen</PresentationFormat>
  <Paragraphs>119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Showcard</vt:lpstr>
      <vt:lpstr>Times New Roman</vt:lpstr>
      <vt:lpstr>UTM Guanine</vt:lpstr>
      <vt:lpstr>Arial</vt:lpstr>
      <vt:lpstr>UTM Soraya</vt:lpstr>
      <vt:lpstr>UVN Minh Map</vt:lpstr>
      <vt:lpstr>等线</vt:lpstr>
      <vt:lpstr>UVN Bach Tuyet Nang</vt:lpstr>
      <vt:lpstr>UTM Avenida</vt:lpstr>
      <vt:lpstr>UTM Avo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</dc:subject>
  <dc:creator>KTUTS</dc:creator>
  <cp:keywords>YenVu</cp:keywords>
  <cp:lastModifiedBy>PHAN HOÀNG PHƯỚC HẠNH</cp:lastModifiedBy>
  <cp:revision>37</cp:revision>
  <dcterms:created xsi:type="dcterms:W3CDTF">2019-05-22T08:04:30Z</dcterms:created>
  <dcterms:modified xsi:type="dcterms:W3CDTF">2021-11-26T06:06:27Z</dcterms:modified>
  <cp:version>W41</cp:version>
</cp:coreProperties>
</file>